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wmf" ContentType="image/x-w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Default Extension="wav" ContentType="audio/wav"/>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7" r:id="rId7"/>
    <p:sldId id="261" r:id="rId8"/>
    <p:sldId id="265" r:id="rId9"/>
    <p:sldId id="269" r:id="rId10"/>
    <p:sldId id="262" r:id="rId11"/>
    <p:sldId id="266" r:id="rId12"/>
    <p:sldId id="273" r:id="rId13"/>
    <p:sldId id="272" r:id="rId14"/>
    <p:sldId id="270" r:id="rId15"/>
    <p:sldId id="274" r:id="rId16"/>
    <p:sldId id="264" r:id="rId17"/>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0" d="100"/>
          <a:sy n="100" d="100"/>
        </p:scale>
        <p:origin x="474" y="-72"/>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audio1.wav>
</file>

<file path=ppt/media/audio2.wav>
</file>

<file path=ppt/media/audio3.wav>
</file>

<file path=ppt/media/audio4.wav>
</file>

<file path=ppt/media/audio5.wav>
</file>

<file path=ppt/media/audio6.wav>
</file>

<file path=ppt/media/audio7.wav>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lvl1pPr>
              <a:defRPr/>
            </a:lvl1pPr>
          </a:lstStyle>
          <a:p>
            <a:pPr>
              <a:defRPr/>
            </a:pPr>
            <a:fld id="{0FAC3B25-7EE5-4916-9DD5-E3A3B1DD6096}" type="datetimeFigureOut">
              <a:rPr lang="en-GB"/>
              <a:pPr>
                <a:defRPr/>
              </a:pPr>
              <a:t>06/08/2024</a:t>
            </a:fld>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24209E18-4686-4889-ADFD-AA0D97CAD5FD}" type="slidenum">
              <a:rPr lang="en-GB"/>
              <a:pPr>
                <a:defRPr/>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pPr>
              <a:defRPr/>
            </a:pPr>
            <a:fld id="{AF7FB404-2EAC-40FF-BB53-E996D1995153}" type="datetimeFigureOut">
              <a:rPr lang="en-GB"/>
              <a:pPr>
                <a:defRPr/>
              </a:pPr>
              <a:t>06/08/2024</a:t>
            </a:fld>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725C7D31-8A43-45A1-9074-F5EF8FA23E36}" type="slidenum">
              <a:rPr lang="en-GB"/>
              <a:pPr>
                <a:defRPr/>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pPr>
              <a:defRPr/>
            </a:pPr>
            <a:fld id="{5DA8D100-2CC3-4A94-9D85-59804156022E}" type="datetimeFigureOut">
              <a:rPr lang="en-GB"/>
              <a:pPr>
                <a:defRPr/>
              </a:pPr>
              <a:t>06/08/2024</a:t>
            </a:fld>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B561B280-1E61-4F43-A3BD-289888BAAA61}" type="slidenum">
              <a:rPr lang="en-GB"/>
              <a:pPr>
                <a:defRPr/>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lvl1pPr>
              <a:defRPr/>
            </a:lvl1pPr>
          </a:lstStyle>
          <a:p>
            <a:pPr>
              <a:defRPr/>
            </a:pPr>
            <a:fld id="{CC7FDAFE-3D45-4D0E-99EF-6D78D134BBC8}" type="datetimeFigureOut">
              <a:rPr lang="en-GB"/>
              <a:pPr>
                <a:defRPr/>
              </a:pPr>
              <a:t>06/08/2024</a:t>
            </a:fld>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1FD1A763-8BCB-411F-AD95-AAE0F53BFF76}" type="slidenum">
              <a:rPr lang="en-GB"/>
              <a:pPr>
                <a:defRPr/>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E8AF95D3-6425-4270-8A61-881737B59D9B}" type="datetimeFigureOut">
              <a:rPr lang="en-GB"/>
              <a:pPr>
                <a:defRPr/>
              </a:pPr>
              <a:t>06/08/2024</a:t>
            </a:fld>
            <a:endParaRPr lang="en-GB"/>
          </a:p>
        </p:txBody>
      </p:sp>
      <p:sp>
        <p:nvSpPr>
          <p:cNvPr id="5" name="Footer Placeholder 4"/>
          <p:cNvSpPr>
            <a:spLocks noGrp="1"/>
          </p:cNvSpPr>
          <p:nvPr>
            <p:ph type="ftr" sz="quarter" idx="11"/>
          </p:nvPr>
        </p:nvSpPr>
        <p:spPr/>
        <p:txBody>
          <a:bodyPr/>
          <a:lstStyle>
            <a:lvl1pPr>
              <a:defRPr/>
            </a:lvl1pPr>
          </a:lstStyle>
          <a:p>
            <a:pPr>
              <a:defRPr/>
            </a:pPr>
            <a:endParaRPr lang="en-GB"/>
          </a:p>
        </p:txBody>
      </p:sp>
      <p:sp>
        <p:nvSpPr>
          <p:cNvPr id="6" name="Slide Number Placeholder 5"/>
          <p:cNvSpPr>
            <a:spLocks noGrp="1"/>
          </p:cNvSpPr>
          <p:nvPr>
            <p:ph type="sldNum" sz="quarter" idx="12"/>
          </p:nvPr>
        </p:nvSpPr>
        <p:spPr/>
        <p:txBody>
          <a:bodyPr/>
          <a:lstStyle>
            <a:lvl1pPr>
              <a:defRPr/>
            </a:lvl1pPr>
          </a:lstStyle>
          <a:p>
            <a:pPr>
              <a:defRPr/>
            </a:pPr>
            <a:fld id="{ED3C54B6-40BA-4FDA-9665-8581A226DF6E}" type="slidenum">
              <a:rPr lang="en-GB"/>
              <a:pPr>
                <a:defRPr/>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3"/>
          <p:cNvSpPr>
            <a:spLocks noGrp="1"/>
          </p:cNvSpPr>
          <p:nvPr>
            <p:ph type="dt" sz="half" idx="10"/>
          </p:nvPr>
        </p:nvSpPr>
        <p:spPr/>
        <p:txBody>
          <a:bodyPr/>
          <a:lstStyle>
            <a:lvl1pPr>
              <a:defRPr/>
            </a:lvl1pPr>
          </a:lstStyle>
          <a:p>
            <a:pPr>
              <a:defRPr/>
            </a:pPr>
            <a:fld id="{8A69F2CD-1947-42A4-97E6-5CE706EF5D74}" type="datetimeFigureOut">
              <a:rPr lang="en-GB"/>
              <a:pPr>
                <a:defRPr/>
              </a:pPr>
              <a:t>06/08/2024</a:t>
            </a:fld>
            <a:endParaRPr lang="en-GB"/>
          </a:p>
        </p:txBody>
      </p:sp>
      <p:sp>
        <p:nvSpPr>
          <p:cNvPr id="6" name="Footer Placeholder 4"/>
          <p:cNvSpPr>
            <a:spLocks noGrp="1"/>
          </p:cNvSpPr>
          <p:nvPr>
            <p:ph type="ftr" sz="quarter" idx="11"/>
          </p:nvPr>
        </p:nvSpPr>
        <p:spPr/>
        <p:txBody>
          <a:bodyPr/>
          <a:lstStyle>
            <a:lvl1pPr>
              <a:defRPr/>
            </a:lvl1pPr>
          </a:lstStyle>
          <a:p>
            <a:pPr>
              <a:defRPr/>
            </a:pPr>
            <a:endParaRPr lang="en-GB"/>
          </a:p>
        </p:txBody>
      </p:sp>
      <p:sp>
        <p:nvSpPr>
          <p:cNvPr id="7" name="Slide Number Placeholder 5"/>
          <p:cNvSpPr>
            <a:spLocks noGrp="1"/>
          </p:cNvSpPr>
          <p:nvPr>
            <p:ph type="sldNum" sz="quarter" idx="12"/>
          </p:nvPr>
        </p:nvSpPr>
        <p:spPr/>
        <p:txBody>
          <a:bodyPr/>
          <a:lstStyle>
            <a:lvl1pPr>
              <a:defRPr/>
            </a:lvl1pPr>
          </a:lstStyle>
          <a:p>
            <a:pPr>
              <a:defRPr/>
            </a:pPr>
            <a:fld id="{818C7C8C-79CD-4E64-B971-E34463D4A4E2}" type="slidenum">
              <a:rPr lang="en-GB"/>
              <a:pPr>
                <a:defRPr/>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3"/>
          <p:cNvSpPr>
            <a:spLocks noGrp="1"/>
          </p:cNvSpPr>
          <p:nvPr>
            <p:ph type="dt" sz="half" idx="10"/>
          </p:nvPr>
        </p:nvSpPr>
        <p:spPr/>
        <p:txBody>
          <a:bodyPr/>
          <a:lstStyle>
            <a:lvl1pPr>
              <a:defRPr/>
            </a:lvl1pPr>
          </a:lstStyle>
          <a:p>
            <a:pPr>
              <a:defRPr/>
            </a:pPr>
            <a:fld id="{0B94CD7A-F6BD-42CF-AA5A-DDB24E3F8944}" type="datetimeFigureOut">
              <a:rPr lang="en-GB"/>
              <a:pPr>
                <a:defRPr/>
              </a:pPr>
              <a:t>06/08/2024</a:t>
            </a:fld>
            <a:endParaRPr lang="en-GB"/>
          </a:p>
        </p:txBody>
      </p:sp>
      <p:sp>
        <p:nvSpPr>
          <p:cNvPr id="8" name="Footer Placeholder 4"/>
          <p:cNvSpPr>
            <a:spLocks noGrp="1"/>
          </p:cNvSpPr>
          <p:nvPr>
            <p:ph type="ftr" sz="quarter" idx="11"/>
          </p:nvPr>
        </p:nvSpPr>
        <p:spPr/>
        <p:txBody>
          <a:bodyPr/>
          <a:lstStyle>
            <a:lvl1pPr>
              <a:defRPr/>
            </a:lvl1pPr>
          </a:lstStyle>
          <a:p>
            <a:pPr>
              <a:defRPr/>
            </a:pPr>
            <a:endParaRPr lang="en-GB"/>
          </a:p>
        </p:txBody>
      </p:sp>
      <p:sp>
        <p:nvSpPr>
          <p:cNvPr id="9" name="Slide Number Placeholder 5"/>
          <p:cNvSpPr>
            <a:spLocks noGrp="1"/>
          </p:cNvSpPr>
          <p:nvPr>
            <p:ph type="sldNum" sz="quarter" idx="12"/>
          </p:nvPr>
        </p:nvSpPr>
        <p:spPr/>
        <p:txBody>
          <a:bodyPr/>
          <a:lstStyle>
            <a:lvl1pPr>
              <a:defRPr/>
            </a:lvl1pPr>
          </a:lstStyle>
          <a:p>
            <a:pPr>
              <a:defRPr/>
            </a:pPr>
            <a:fld id="{91D1529B-0D87-4581-851F-4CFE462D3899}" type="slidenum">
              <a:rPr lang="en-GB"/>
              <a:pPr>
                <a:defRPr/>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3"/>
          <p:cNvSpPr>
            <a:spLocks noGrp="1"/>
          </p:cNvSpPr>
          <p:nvPr>
            <p:ph type="dt" sz="half" idx="10"/>
          </p:nvPr>
        </p:nvSpPr>
        <p:spPr/>
        <p:txBody>
          <a:bodyPr/>
          <a:lstStyle>
            <a:lvl1pPr>
              <a:defRPr/>
            </a:lvl1pPr>
          </a:lstStyle>
          <a:p>
            <a:pPr>
              <a:defRPr/>
            </a:pPr>
            <a:fld id="{0F6329CD-B25F-430D-A2C0-0E046DE80BE0}" type="datetimeFigureOut">
              <a:rPr lang="en-GB"/>
              <a:pPr>
                <a:defRPr/>
              </a:pPr>
              <a:t>06/08/2024</a:t>
            </a:fld>
            <a:endParaRPr lang="en-GB"/>
          </a:p>
        </p:txBody>
      </p:sp>
      <p:sp>
        <p:nvSpPr>
          <p:cNvPr id="4" name="Footer Placeholder 4"/>
          <p:cNvSpPr>
            <a:spLocks noGrp="1"/>
          </p:cNvSpPr>
          <p:nvPr>
            <p:ph type="ftr" sz="quarter" idx="11"/>
          </p:nvPr>
        </p:nvSpPr>
        <p:spPr/>
        <p:txBody>
          <a:bodyPr/>
          <a:lstStyle>
            <a:lvl1pPr>
              <a:defRPr/>
            </a:lvl1pPr>
          </a:lstStyle>
          <a:p>
            <a:pPr>
              <a:defRPr/>
            </a:pPr>
            <a:endParaRPr lang="en-GB"/>
          </a:p>
        </p:txBody>
      </p:sp>
      <p:sp>
        <p:nvSpPr>
          <p:cNvPr id="5" name="Slide Number Placeholder 5"/>
          <p:cNvSpPr>
            <a:spLocks noGrp="1"/>
          </p:cNvSpPr>
          <p:nvPr>
            <p:ph type="sldNum" sz="quarter" idx="12"/>
          </p:nvPr>
        </p:nvSpPr>
        <p:spPr/>
        <p:txBody>
          <a:bodyPr/>
          <a:lstStyle>
            <a:lvl1pPr>
              <a:defRPr/>
            </a:lvl1pPr>
          </a:lstStyle>
          <a:p>
            <a:pPr>
              <a:defRPr/>
            </a:pPr>
            <a:fld id="{4F99A90D-1931-438C-8516-F70478B193DD}" type="slidenum">
              <a:rPr lang="en-GB"/>
              <a:pPr>
                <a:defRPr/>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28A778C7-86FC-4C4C-BD01-0C10A23D5B94}" type="datetimeFigureOut">
              <a:rPr lang="en-GB"/>
              <a:pPr>
                <a:defRPr/>
              </a:pPr>
              <a:t>06/08/2024</a:t>
            </a:fld>
            <a:endParaRPr lang="en-GB"/>
          </a:p>
        </p:txBody>
      </p:sp>
      <p:sp>
        <p:nvSpPr>
          <p:cNvPr id="3" name="Footer Placeholder 4"/>
          <p:cNvSpPr>
            <a:spLocks noGrp="1"/>
          </p:cNvSpPr>
          <p:nvPr>
            <p:ph type="ftr" sz="quarter" idx="11"/>
          </p:nvPr>
        </p:nvSpPr>
        <p:spPr/>
        <p:txBody>
          <a:bodyPr/>
          <a:lstStyle>
            <a:lvl1pPr>
              <a:defRPr/>
            </a:lvl1pPr>
          </a:lstStyle>
          <a:p>
            <a:pPr>
              <a:defRPr/>
            </a:pPr>
            <a:endParaRPr lang="en-GB"/>
          </a:p>
        </p:txBody>
      </p:sp>
      <p:sp>
        <p:nvSpPr>
          <p:cNvPr id="4" name="Slide Number Placeholder 5"/>
          <p:cNvSpPr>
            <a:spLocks noGrp="1"/>
          </p:cNvSpPr>
          <p:nvPr>
            <p:ph type="sldNum" sz="quarter" idx="12"/>
          </p:nvPr>
        </p:nvSpPr>
        <p:spPr/>
        <p:txBody>
          <a:bodyPr/>
          <a:lstStyle>
            <a:lvl1pPr>
              <a:defRPr/>
            </a:lvl1pPr>
          </a:lstStyle>
          <a:p>
            <a:pPr>
              <a:defRPr/>
            </a:pPr>
            <a:fld id="{1C20626E-1516-4F7C-9C87-6032BE8C0EFB}" type="slidenum">
              <a:rPr lang="en-GB"/>
              <a:pPr>
                <a:defRPr/>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FA27AF21-BECB-4B3A-A57D-35E727CDF891}" type="datetimeFigureOut">
              <a:rPr lang="en-GB"/>
              <a:pPr>
                <a:defRPr/>
              </a:pPr>
              <a:t>06/08/2024</a:t>
            </a:fld>
            <a:endParaRPr lang="en-GB"/>
          </a:p>
        </p:txBody>
      </p:sp>
      <p:sp>
        <p:nvSpPr>
          <p:cNvPr id="6" name="Footer Placeholder 4"/>
          <p:cNvSpPr>
            <a:spLocks noGrp="1"/>
          </p:cNvSpPr>
          <p:nvPr>
            <p:ph type="ftr" sz="quarter" idx="11"/>
          </p:nvPr>
        </p:nvSpPr>
        <p:spPr/>
        <p:txBody>
          <a:bodyPr/>
          <a:lstStyle>
            <a:lvl1pPr>
              <a:defRPr/>
            </a:lvl1pPr>
          </a:lstStyle>
          <a:p>
            <a:pPr>
              <a:defRPr/>
            </a:pPr>
            <a:endParaRPr lang="en-GB"/>
          </a:p>
        </p:txBody>
      </p:sp>
      <p:sp>
        <p:nvSpPr>
          <p:cNvPr id="7" name="Slide Number Placeholder 5"/>
          <p:cNvSpPr>
            <a:spLocks noGrp="1"/>
          </p:cNvSpPr>
          <p:nvPr>
            <p:ph type="sldNum" sz="quarter" idx="12"/>
          </p:nvPr>
        </p:nvSpPr>
        <p:spPr/>
        <p:txBody>
          <a:bodyPr/>
          <a:lstStyle>
            <a:lvl1pPr>
              <a:defRPr/>
            </a:lvl1pPr>
          </a:lstStyle>
          <a:p>
            <a:pPr>
              <a:defRPr/>
            </a:pPr>
            <a:fld id="{7A18C0C3-659D-49B5-9A83-DACFD3047BF1}" type="slidenum">
              <a:rPr lang="en-GB"/>
              <a:pPr>
                <a:defRPr/>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FD05D261-64FC-43EA-A370-4AE3D017B293}" type="datetimeFigureOut">
              <a:rPr lang="en-GB"/>
              <a:pPr>
                <a:defRPr/>
              </a:pPr>
              <a:t>06/08/2024</a:t>
            </a:fld>
            <a:endParaRPr lang="en-GB"/>
          </a:p>
        </p:txBody>
      </p:sp>
      <p:sp>
        <p:nvSpPr>
          <p:cNvPr id="6" name="Footer Placeholder 4"/>
          <p:cNvSpPr>
            <a:spLocks noGrp="1"/>
          </p:cNvSpPr>
          <p:nvPr>
            <p:ph type="ftr" sz="quarter" idx="11"/>
          </p:nvPr>
        </p:nvSpPr>
        <p:spPr/>
        <p:txBody>
          <a:bodyPr/>
          <a:lstStyle>
            <a:lvl1pPr>
              <a:defRPr/>
            </a:lvl1pPr>
          </a:lstStyle>
          <a:p>
            <a:pPr>
              <a:defRPr/>
            </a:pPr>
            <a:endParaRPr lang="en-GB"/>
          </a:p>
        </p:txBody>
      </p:sp>
      <p:sp>
        <p:nvSpPr>
          <p:cNvPr id="7" name="Slide Number Placeholder 5"/>
          <p:cNvSpPr>
            <a:spLocks noGrp="1"/>
          </p:cNvSpPr>
          <p:nvPr>
            <p:ph type="sldNum" sz="quarter" idx="12"/>
          </p:nvPr>
        </p:nvSpPr>
        <p:spPr/>
        <p:txBody>
          <a:bodyPr/>
          <a:lstStyle>
            <a:lvl1pPr>
              <a:defRPr/>
            </a:lvl1pPr>
          </a:lstStyle>
          <a:p>
            <a:pPr>
              <a:defRPr/>
            </a:pPr>
            <a:fld id="{4E682169-BA16-49BC-BD15-BA843CBBFBE1}" type="slidenum">
              <a:rPr lang="en-GB"/>
              <a:pPr>
                <a:defRPr/>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GB" smtClean="0"/>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cs typeface="+mn-cs"/>
              </a:defRPr>
            </a:lvl1pPr>
          </a:lstStyle>
          <a:p>
            <a:pPr>
              <a:defRPr/>
            </a:pPr>
            <a:fld id="{576BBEC1-6FF9-4AB4-9870-33A1F7F98A8A}" type="datetimeFigureOut">
              <a:rPr lang="en-GB"/>
              <a:pPr>
                <a:defRPr/>
              </a:pPr>
              <a:t>06/08/2024</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cs typeface="+mn-cs"/>
              </a:defRPr>
            </a:lvl1pPr>
          </a:lstStyle>
          <a:p>
            <a:pPr>
              <a:defRPr/>
            </a:pPr>
            <a:fld id="{6AA1091F-E2C1-4617-B5B5-9F91EFA48225}" type="slidenum">
              <a:rPr lang="en-GB"/>
              <a:pPr>
                <a:defRPr/>
              </a:pPr>
              <a:t>‹#›</a:t>
            </a:fld>
            <a:endParaRPr lang="en-GB"/>
          </a:p>
        </p:txBody>
      </p:sp>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fontAlgn="base">
        <a:spcBef>
          <a:spcPct val="0"/>
        </a:spcBef>
        <a:spcAft>
          <a:spcPct val="0"/>
        </a:spcAft>
        <a:defRPr sz="4400" kern="1200">
          <a:solidFill>
            <a:schemeClr val="tx1"/>
          </a:solidFill>
          <a:latin typeface="+mj-lt"/>
          <a:ea typeface="+mj-ea"/>
          <a:cs typeface="+mj-cs"/>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fontAlgn="base">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fontAlgn="base">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fontAlgn="base">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fontAlgn="base">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fontAlgn="base">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audio" Target="../media/audio1.wav"/></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audio" Target="../media/audio7.wav"/><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fleetstreetheritagesundial.uk/plaques.html" TargetMode="External"/><Relationship Id="rId2" Type="http://schemas.openxmlformats.org/officeDocument/2006/relationships/slideLayout" Target="../slideLayouts/slideLayout2.xml"/><Relationship Id="rId1" Type="http://schemas.openxmlformats.org/officeDocument/2006/relationships/audio" Target="../media/audio2.wav"/><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audio" Target="../media/audio3.wav"/><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Layout" Target="../slideLayouts/slideLayout7.xml"/><Relationship Id="rId1" Type="http://schemas.openxmlformats.org/officeDocument/2006/relationships/audio" Target="../media/audio4.wav"/><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2.xml"/><Relationship Id="rId1" Type="http://schemas.openxmlformats.org/officeDocument/2006/relationships/audio" Target="../media/audio5.wav"/><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7.xml"/><Relationship Id="rId1" Type="http://schemas.openxmlformats.org/officeDocument/2006/relationships/audio" Target="../media/audio6.wav"/><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itle 1"/>
          <p:cNvSpPr>
            <a:spLocks noGrp="1"/>
          </p:cNvSpPr>
          <p:nvPr>
            <p:ph type="ctrTitle"/>
          </p:nvPr>
        </p:nvSpPr>
        <p:spPr/>
        <p:txBody>
          <a:bodyPr/>
          <a:lstStyle/>
          <a:p>
            <a:r>
              <a:rPr lang="en-GB" b="1" smtClean="0"/>
              <a:t>Fleet Street Heritage CIC</a:t>
            </a:r>
          </a:p>
        </p:txBody>
      </p:sp>
      <p:sp>
        <p:nvSpPr>
          <p:cNvPr id="3" name="Subtitle 2"/>
          <p:cNvSpPr>
            <a:spLocks noGrp="1"/>
          </p:cNvSpPr>
          <p:nvPr>
            <p:ph type="subTitle" idx="1"/>
          </p:nvPr>
        </p:nvSpPr>
        <p:spPr>
          <a:xfrm>
            <a:off x="1371600" y="3500438"/>
            <a:ext cx="6400800" cy="1800225"/>
          </a:xfrm>
        </p:spPr>
        <p:txBody>
          <a:bodyPr rtlCol="0">
            <a:normAutofit/>
          </a:bodyPr>
          <a:lstStyle/>
          <a:p>
            <a:pPr fontAlgn="auto">
              <a:spcAft>
                <a:spcPts val="0"/>
              </a:spcAft>
              <a:buFont typeface="Arial" pitchFamily="34" charset="0"/>
              <a:buNone/>
              <a:defRPr/>
            </a:pPr>
            <a:r>
              <a:rPr lang="en-GB" b="1" dirty="0" smtClean="0"/>
              <a:t>Revised </a:t>
            </a:r>
            <a:r>
              <a:rPr lang="en-GB" b="1" dirty="0" err="1" smtClean="0"/>
              <a:t>psresentation</a:t>
            </a:r>
            <a:r>
              <a:rPr lang="en-GB" b="1" dirty="0" smtClean="0"/>
              <a:t> following meeting with Planning Dept</a:t>
            </a:r>
          </a:p>
          <a:p>
            <a:pPr fontAlgn="auto">
              <a:spcAft>
                <a:spcPts val="0"/>
              </a:spcAft>
              <a:buFont typeface="Arial" pitchFamily="34" charset="0"/>
              <a:buNone/>
              <a:defRPr/>
            </a:pPr>
            <a:r>
              <a:rPr lang="en-GB" b="1" dirty="0" smtClean="0"/>
              <a:t>20 June 2024</a:t>
            </a:r>
          </a:p>
          <a:p>
            <a:pPr fontAlgn="auto">
              <a:spcAft>
                <a:spcPts val="0"/>
              </a:spcAft>
              <a:buFont typeface="Arial" pitchFamily="34" charset="0"/>
              <a:buNone/>
              <a:defRPr/>
            </a:pPr>
            <a:endParaRPr lang="en-GB" b="1" dirty="0" smtClean="0"/>
          </a:p>
          <a:p>
            <a:pPr fontAlgn="auto">
              <a:spcAft>
                <a:spcPts val="0"/>
              </a:spcAft>
              <a:buFont typeface="Arial" pitchFamily="34" charset="0"/>
              <a:buNone/>
              <a:defRPr/>
            </a:pPr>
            <a:endParaRPr lang="en-GB" b="1" dirty="0" smtClean="0"/>
          </a:p>
          <a:p>
            <a:pPr fontAlgn="auto">
              <a:spcAft>
                <a:spcPts val="0"/>
              </a:spcAft>
              <a:buFont typeface="Arial" pitchFamily="34" charset="0"/>
              <a:buNone/>
              <a:defRPr/>
            </a:pPr>
            <a:endParaRPr lang="en-GB" b="1" dirty="0" smtClean="0"/>
          </a:p>
          <a:p>
            <a:pPr fontAlgn="auto">
              <a:spcAft>
                <a:spcPts val="0"/>
              </a:spcAft>
              <a:buFont typeface="Arial" pitchFamily="34" charset="0"/>
              <a:buNone/>
              <a:defRPr/>
            </a:pPr>
            <a:endParaRPr lang="en-GB" b="1" dirty="0" smtClean="0"/>
          </a:p>
          <a:p>
            <a:pPr fontAlgn="auto">
              <a:spcAft>
                <a:spcPts val="0"/>
              </a:spcAft>
              <a:buFont typeface="Arial" pitchFamily="34" charset="0"/>
              <a:buNone/>
              <a:defRPr/>
            </a:pPr>
            <a:endParaRPr lang="en-GB" b="1" dirty="0"/>
          </a:p>
        </p:txBody>
      </p:sp>
      <p:pic>
        <p:nvPicPr>
          <p:cNvPr id="4" name="~PP2326.WAV">
            <a:hlinkClick r:id="" action="ppaction://media"/>
          </p:cNvPr>
          <p:cNvPicPr>
            <a:picLocks noRot="1" noChangeAspect="1"/>
          </p:cNvPicPr>
          <p:nvPr>
            <a:wavAudioFile r:embed="rId1" name="~PP2326.WAV"/>
          </p:nvPr>
        </p:nvPicPr>
        <p:blipFill>
          <a:blip r:embed="rId3"/>
          <a:srcRect/>
          <a:stretch>
            <a:fillRect/>
          </a:stretch>
        </p:blipFill>
        <p:spPr bwMode="auto">
          <a:xfrm>
            <a:off x="8704263" y="6418263"/>
            <a:ext cx="244475" cy="24447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P2989.WAV">
            <a:hlinkClick r:id="" action="ppaction://media"/>
          </p:cNvPr>
          <p:cNvPicPr>
            <a:picLocks noRot="1" noChangeAspect="1"/>
          </p:cNvPicPr>
          <p:nvPr>
            <a:wavAudioFile r:embed="rId1" name="~PP2989.WAV"/>
          </p:nvPr>
        </p:nvPicPr>
        <p:blipFill>
          <a:blip r:embed="rId3"/>
          <a:srcRect/>
          <a:stretch>
            <a:fillRect/>
          </a:stretch>
        </p:blipFill>
        <p:spPr bwMode="auto">
          <a:xfrm>
            <a:off x="8704263" y="6418263"/>
            <a:ext cx="244475" cy="244475"/>
          </a:xfrm>
          <a:prstGeom prst="rect">
            <a:avLst/>
          </a:prstGeom>
          <a:noFill/>
          <a:ln w="9525">
            <a:noFill/>
            <a:miter lim="800000"/>
            <a:headEnd/>
            <a:tailEnd/>
          </a:ln>
        </p:spPr>
      </p:pic>
      <p:sp>
        <p:nvSpPr>
          <p:cNvPr id="22530" name="TextBox 5"/>
          <p:cNvSpPr txBox="1">
            <a:spLocks noChangeArrowheads="1"/>
          </p:cNvSpPr>
          <p:nvPr/>
        </p:nvSpPr>
        <p:spPr bwMode="auto">
          <a:xfrm>
            <a:off x="6659563" y="333375"/>
            <a:ext cx="2233612" cy="6738938"/>
          </a:xfrm>
          <a:prstGeom prst="rect">
            <a:avLst/>
          </a:prstGeom>
          <a:noFill/>
          <a:ln w="9525">
            <a:noFill/>
            <a:miter lim="800000"/>
            <a:headEnd/>
            <a:tailEnd/>
          </a:ln>
        </p:spPr>
        <p:txBody>
          <a:bodyPr>
            <a:spAutoFit/>
          </a:bodyPr>
          <a:lstStyle/>
          <a:p>
            <a:r>
              <a:rPr lang="en-GB" b="1">
                <a:latin typeface="Calibri" pitchFamily="34" charset="0"/>
              </a:rPr>
              <a:t>Proposal 3</a:t>
            </a:r>
          </a:p>
          <a:p>
            <a:endParaRPr lang="en-GB" b="1">
              <a:latin typeface="Calibri" pitchFamily="34" charset="0"/>
            </a:endParaRPr>
          </a:p>
          <a:p>
            <a:r>
              <a:rPr lang="en-GB" b="1">
                <a:latin typeface="Calibri" pitchFamily="34" charset="0"/>
              </a:rPr>
              <a:t>4 panels measuring </a:t>
            </a:r>
          </a:p>
          <a:p>
            <a:r>
              <a:rPr lang="en-GB" b="1">
                <a:latin typeface="Calibri" pitchFamily="34" charset="0"/>
              </a:rPr>
              <a:t>1500 w x 600 h</a:t>
            </a:r>
          </a:p>
          <a:p>
            <a:r>
              <a:rPr lang="en-GB" b="1">
                <a:latin typeface="Calibri" pitchFamily="34" charset="0"/>
              </a:rPr>
              <a:t>(2 landscape tiles ea.)</a:t>
            </a:r>
          </a:p>
          <a:p>
            <a:endParaRPr lang="en-GB" b="1">
              <a:latin typeface="Calibri" pitchFamily="34" charset="0"/>
            </a:endParaRPr>
          </a:p>
          <a:p>
            <a:r>
              <a:rPr lang="en-GB" b="1">
                <a:latin typeface="Calibri" pitchFamily="34" charset="0"/>
              </a:rPr>
              <a:t>All items have a QR code linking directly to the web page and a red square with a number,</a:t>
            </a:r>
          </a:p>
          <a:p>
            <a:endParaRPr lang="en-GB" b="1">
              <a:latin typeface="Calibri" pitchFamily="34" charset="0"/>
            </a:endParaRPr>
          </a:p>
          <a:p>
            <a:r>
              <a:rPr lang="en-GB" b="1">
                <a:latin typeface="Calibri" pitchFamily="34" charset="0"/>
              </a:rPr>
              <a:t>The red squares on the map will have identical </a:t>
            </a:r>
          </a:p>
          <a:p>
            <a:r>
              <a:rPr lang="en-GB" b="1">
                <a:latin typeface="Calibri" pitchFamily="34" charset="0"/>
              </a:rPr>
              <a:t>Numbers (not shown)</a:t>
            </a:r>
          </a:p>
          <a:p>
            <a:r>
              <a:rPr lang="en-GB" b="1">
                <a:latin typeface="Calibri" pitchFamily="34" charset="0"/>
              </a:rPr>
              <a:t>The indicative map </a:t>
            </a:r>
          </a:p>
          <a:p>
            <a:r>
              <a:rPr lang="en-GB" b="1">
                <a:latin typeface="Calibri" pitchFamily="34" charset="0"/>
              </a:rPr>
              <a:t>Shown will be replaced by a TfL</a:t>
            </a:r>
          </a:p>
          <a:p>
            <a:r>
              <a:rPr lang="en-GB" b="1">
                <a:latin typeface="Calibri" pitchFamily="34" charset="0"/>
              </a:rPr>
              <a:t>Kerbide map in the</a:t>
            </a:r>
          </a:p>
          <a:p>
            <a:r>
              <a:rPr lang="en-GB" b="1">
                <a:latin typeface="Calibri" pitchFamily="34" charset="0"/>
              </a:rPr>
              <a:t>Style of the next page</a:t>
            </a:r>
          </a:p>
          <a:p>
            <a:endParaRPr lang="en-GB" b="1">
              <a:latin typeface="Calibri" pitchFamily="34" charset="0"/>
            </a:endParaRPr>
          </a:p>
        </p:txBody>
      </p:sp>
      <p:pic>
        <p:nvPicPr>
          <p:cNvPr id="22531" name="Picture 4" descr="ExampleMapAndListPage2.png"/>
          <p:cNvPicPr>
            <a:picLocks noChangeAspect="1"/>
          </p:cNvPicPr>
          <p:nvPr/>
        </p:nvPicPr>
        <p:blipFill>
          <a:blip r:embed="rId4"/>
          <a:srcRect/>
          <a:stretch>
            <a:fillRect/>
          </a:stretch>
        </p:blipFill>
        <p:spPr bwMode="auto">
          <a:xfrm>
            <a:off x="2700338" y="188913"/>
            <a:ext cx="3698875" cy="638175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3" name="Picture 3" descr="ExampleMapAndListPageVer3.png"/>
          <p:cNvPicPr>
            <a:picLocks noChangeAspect="1"/>
          </p:cNvPicPr>
          <p:nvPr/>
        </p:nvPicPr>
        <p:blipFill>
          <a:blip r:embed="rId2"/>
          <a:srcRect/>
          <a:stretch>
            <a:fillRect/>
          </a:stretch>
        </p:blipFill>
        <p:spPr bwMode="auto">
          <a:xfrm>
            <a:off x="1258888" y="404813"/>
            <a:ext cx="4086225" cy="6129337"/>
          </a:xfrm>
          <a:prstGeom prst="rect">
            <a:avLst/>
          </a:prstGeom>
          <a:noFill/>
          <a:ln w="9525">
            <a:noFill/>
            <a:miter lim="800000"/>
            <a:headEnd/>
            <a:tailEnd/>
          </a:ln>
        </p:spPr>
      </p:pic>
      <p:sp>
        <p:nvSpPr>
          <p:cNvPr id="23554" name="TextBox 5"/>
          <p:cNvSpPr txBox="1">
            <a:spLocks noChangeArrowheads="1"/>
          </p:cNvSpPr>
          <p:nvPr/>
        </p:nvSpPr>
        <p:spPr bwMode="auto">
          <a:xfrm>
            <a:off x="6300788" y="2636838"/>
            <a:ext cx="2357437" cy="923925"/>
          </a:xfrm>
          <a:prstGeom prst="rect">
            <a:avLst/>
          </a:prstGeom>
          <a:noFill/>
          <a:ln w="9525">
            <a:noFill/>
            <a:miter lim="800000"/>
            <a:headEnd/>
            <a:tailEnd/>
          </a:ln>
        </p:spPr>
        <p:txBody>
          <a:bodyPr wrap="none">
            <a:spAutoFit/>
          </a:bodyPr>
          <a:lstStyle/>
          <a:p>
            <a:r>
              <a:rPr lang="en-GB" b="1">
                <a:latin typeface="Calibri" pitchFamily="34" charset="0"/>
              </a:rPr>
              <a:t>Alternative Proposal  3</a:t>
            </a:r>
          </a:p>
          <a:p>
            <a:endParaRPr lang="en-GB" b="1">
              <a:latin typeface="Calibri" pitchFamily="34" charset="0"/>
            </a:endParaRPr>
          </a:p>
          <a:p>
            <a:r>
              <a:rPr lang="en-GB" b="1">
                <a:latin typeface="Calibri" pitchFamily="34" charset="0"/>
              </a:rPr>
              <a:t>With Heritage title</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extBox 1"/>
          <p:cNvSpPr txBox="1">
            <a:spLocks noChangeArrowheads="1"/>
          </p:cNvSpPr>
          <p:nvPr/>
        </p:nvSpPr>
        <p:spPr bwMode="auto">
          <a:xfrm>
            <a:off x="3779838" y="2492375"/>
            <a:ext cx="184150" cy="369888"/>
          </a:xfrm>
          <a:prstGeom prst="rect">
            <a:avLst/>
          </a:prstGeom>
          <a:noFill/>
          <a:ln w="9525">
            <a:noFill/>
            <a:miter lim="800000"/>
            <a:headEnd/>
            <a:tailEnd/>
          </a:ln>
        </p:spPr>
        <p:txBody>
          <a:bodyPr wrap="none">
            <a:spAutoFit/>
          </a:bodyPr>
          <a:lstStyle/>
          <a:p>
            <a:endParaRPr lang="en-GB">
              <a:latin typeface="Calibri" pitchFamily="34" charset="0"/>
            </a:endParaRPr>
          </a:p>
        </p:txBody>
      </p:sp>
      <p:sp>
        <p:nvSpPr>
          <p:cNvPr id="24578" name="Rectangle 4"/>
          <p:cNvSpPr>
            <a:spLocks noChangeArrowheads="1"/>
          </p:cNvSpPr>
          <p:nvPr/>
        </p:nvSpPr>
        <p:spPr bwMode="auto">
          <a:xfrm>
            <a:off x="900113" y="1196975"/>
            <a:ext cx="7272337" cy="3113088"/>
          </a:xfrm>
          <a:prstGeom prst="rect">
            <a:avLst/>
          </a:prstGeom>
          <a:noFill/>
          <a:ln w="9525">
            <a:noFill/>
            <a:miter lim="800000"/>
            <a:headEnd/>
            <a:tailEnd/>
          </a:ln>
        </p:spPr>
        <p:txBody>
          <a:bodyPr>
            <a:spAutoFit/>
          </a:bodyPr>
          <a:lstStyle/>
          <a:p>
            <a:pPr algn="ctr"/>
            <a:r>
              <a:rPr lang="en-GB" b="1">
                <a:latin typeface="Calibri" pitchFamily="34" charset="0"/>
              </a:rPr>
              <a:t>Proposal 4.  </a:t>
            </a:r>
          </a:p>
          <a:p>
            <a:pPr algn="ctr"/>
            <a:r>
              <a:rPr lang="en-GB">
                <a:latin typeface="Calibri" pitchFamily="34" charset="0"/>
              </a:rPr>
              <a:t>Two columns of page headings on each side of a TfL-style map. The hteadings numbered 1A onwards for the first column, then 2A and so on.  The headings would be arranged so that the numbers on the map went from top to bottom;  the left hand side of the map shows an examaple</a:t>
            </a:r>
          </a:p>
          <a:p>
            <a:pPr algn="ctr"/>
            <a:endParaRPr lang="en-GB">
              <a:latin typeface="Calibri" pitchFamily="34" charset="0"/>
            </a:endParaRPr>
          </a:p>
          <a:p>
            <a:pPr algn="ctr"/>
            <a:r>
              <a:rPr lang="en-GB">
                <a:latin typeface="Calibri" pitchFamily="34" charset="0"/>
              </a:rPr>
              <a:t>The next page shows an artists impression, </a:t>
            </a:r>
          </a:p>
          <a:p>
            <a:pPr algn="ctr"/>
            <a:r>
              <a:rPr lang="en-GB">
                <a:latin typeface="Calibri" pitchFamily="34" charset="0"/>
              </a:rPr>
              <a:t>Yhe following page shows a TfL map similar to the kerbside maps well-known around the City.  We would commission a special map which would have the blue roads with their names in white, but would not have the yellow points of interest or Or indication of bus stops, stations, toilets, etc</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extBox 1"/>
          <p:cNvSpPr txBox="1">
            <a:spLocks noChangeArrowheads="1"/>
          </p:cNvSpPr>
          <p:nvPr/>
        </p:nvSpPr>
        <p:spPr bwMode="auto">
          <a:xfrm>
            <a:off x="2627313" y="3429000"/>
            <a:ext cx="3144837" cy="369888"/>
          </a:xfrm>
          <a:prstGeom prst="rect">
            <a:avLst/>
          </a:prstGeom>
          <a:noFill/>
          <a:ln w="9525">
            <a:noFill/>
            <a:miter lim="800000"/>
            <a:headEnd/>
            <a:tailEnd/>
          </a:ln>
        </p:spPr>
        <p:txBody>
          <a:bodyPr>
            <a:spAutoFit/>
          </a:bodyPr>
          <a:lstStyle/>
          <a:p>
            <a:r>
              <a:rPr lang="en-GB">
                <a:latin typeface="Calibri" pitchFamily="34" charset="0"/>
              </a:rPr>
              <a:t>Artists impression of Proposal 4</a:t>
            </a:r>
          </a:p>
        </p:txBody>
      </p:sp>
      <p:pic>
        <p:nvPicPr>
          <p:cNvPr id="25602" name="Picture 2" descr="Proposal4Vwe1.png"/>
          <p:cNvPicPr>
            <a:picLocks noChangeAspect="1"/>
          </p:cNvPicPr>
          <p:nvPr/>
        </p:nvPicPr>
        <p:blipFill>
          <a:blip r:embed="rId2"/>
          <a:srcRect/>
          <a:stretch>
            <a:fillRect/>
          </a:stretch>
        </p:blipFill>
        <p:spPr bwMode="auto">
          <a:xfrm>
            <a:off x="0" y="1341438"/>
            <a:ext cx="9144000" cy="4318000"/>
          </a:xfrm>
          <a:prstGeom prst="rect">
            <a:avLst/>
          </a:prstGeom>
          <a:noFill/>
          <a:ln w="9525">
            <a:noFill/>
            <a:miter lim="800000"/>
            <a:headEnd/>
            <a:tailEnd/>
          </a:ln>
        </p:spPr>
      </p:pic>
      <p:sp>
        <p:nvSpPr>
          <p:cNvPr id="25603" name="TextBox 4"/>
          <p:cNvSpPr txBox="1">
            <a:spLocks noChangeArrowheads="1"/>
          </p:cNvSpPr>
          <p:nvPr/>
        </p:nvSpPr>
        <p:spPr bwMode="auto">
          <a:xfrm>
            <a:off x="1042988" y="1700213"/>
            <a:ext cx="5761037" cy="369887"/>
          </a:xfrm>
          <a:prstGeom prst="rect">
            <a:avLst/>
          </a:prstGeom>
          <a:noFill/>
          <a:ln w="9525">
            <a:noFill/>
            <a:miter lim="800000"/>
            <a:headEnd/>
            <a:tailEnd/>
          </a:ln>
        </p:spPr>
        <p:txBody>
          <a:bodyPr>
            <a:spAutoFit/>
          </a:bodyPr>
          <a:lstStyle/>
          <a:p>
            <a:r>
              <a:rPr lang="en-GB">
                <a:latin typeface="Calibri" pitchFamily="34" charset="0"/>
              </a:rPr>
              <a:t>Artists impression of Proposal 4</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Picture 1" descr="FSHtflMAPlettered.png"/>
          <p:cNvPicPr>
            <a:picLocks noChangeAspect="1"/>
          </p:cNvPicPr>
          <p:nvPr/>
        </p:nvPicPr>
        <p:blipFill>
          <a:blip r:embed="rId2"/>
          <a:srcRect/>
          <a:stretch>
            <a:fillRect/>
          </a:stretch>
        </p:blipFill>
        <p:spPr bwMode="auto">
          <a:xfrm>
            <a:off x="0" y="334963"/>
            <a:ext cx="9144000" cy="618807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3"/>
          <p:cNvSpPr>
            <a:spLocks noGrp="1"/>
          </p:cNvSpPr>
          <p:nvPr>
            <p:ph type="body" idx="1"/>
          </p:nvPr>
        </p:nvSpPr>
        <p:spPr>
          <a:xfrm>
            <a:off x="457200" y="1600200"/>
            <a:ext cx="8229600" cy="965200"/>
          </a:xfrm>
        </p:spPr>
        <p:txBody>
          <a:bodyPr/>
          <a:lstStyle/>
          <a:p>
            <a:r>
              <a:rPr lang="en-GB" smtClean="0"/>
              <a:t>Artist’s impression of a variation on Proposal 4</a:t>
            </a:r>
          </a:p>
        </p:txBody>
      </p:sp>
      <p:pic>
        <p:nvPicPr>
          <p:cNvPr id="28676" name="Picture 4" descr="wall_1A"/>
          <p:cNvPicPr>
            <a:picLocks noChangeAspect="1" noChangeArrowheads="1"/>
          </p:cNvPicPr>
          <p:nvPr/>
        </p:nvPicPr>
        <p:blipFill>
          <a:blip r:embed="rId2"/>
          <a:srcRect/>
          <a:stretch>
            <a:fillRect/>
          </a:stretch>
        </p:blipFill>
        <p:spPr bwMode="auto">
          <a:xfrm>
            <a:off x="1008063" y="1797050"/>
            <a:ext cx="7126287" cy="3263900"/>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ctrTitle"/>
          </p:nvPr>
        </p:nvSpPr>
        <p:spPr>
          <a:xfrm>
            <a:off x="755650" y="549275"/>
            <a:ext cx="7772400" cy="792163"/>
          </a:xfrm>
        </p:spPr>
        <p:txBody>
          <a:bodyPr/>
          <a:lstStyle/>
          <a:p>
            <a:r>
              <a:rPr lang="en-GB" b="1" smtClean="0"/>
              <a:t>Ease of navigation &amp; audio</a:t>
            </a:r>
          </a:p>
        </p:txBody>
      </p:sp>
      <p:sp>
        <p:nvSpPr>
          <p:cNvPr id="3" name="Subtitle 2"/>
          <p:cNvSpPr>
            <a:spLocks noGrp="1"/>
          </p:cNvSpPr>
          <p:nvPr>
            <p:ph type="subTitle" idx="1"/>
          </p:nvPr>
        </p:nvSpPr>
        <p:spPr>
          <a:xfrm>
            <a:off x="-180975" y="1628775"/>
            <a:ext cx="9144000" cy="4248150"/>
          </a:xfrm>
        </p:spPr>
        <p:txBody>
          <a:bodyPr rtlCol="0">
            <a:normAutofit lnSpcReduction="10000"/>
          </a:bodyPr>
          <a:lstStyle/>
          <a:p>
            <a:pPr fontAlgn="auto">
              <a:spcAft>
                <a:spcPts val="0"/>
              </a:spcAft>
              <a:buFont typeface="Arial" pitchFamily="34" charset="0"/>
              <a:buNone/>
              <a:defRPr/>
            </a:pPr>
            <a:r>
              <a:rPr lang="en-GB" sz="2000" b="1" dirty="0" smtClean="0">
                <a:solidFill>
                  <a:schemeClr val="tx1"/>
                </a:solidFill>
                <a:latin typeface="Arial" pitchFamily="34" charset="0"/>
                <a:cs typeface="Arial" pitchFamily="34" charset="0"/>
              </a:rPr>
              <a:t>Each web page has a QR link to the homepage </a:t>
            </a:r>
          </a:p>
          <a:p>
            <a:pPr fontAlgn="auto">
              <a:spcAft>
                <a:spcPts val="0"/>
              </a:spcAft>
              <a:buFont typeface="Arial" pitchFamily="34" charset="0"/>
              <a:buNone/>
              <a:defRPr/>
            </a:pPr>
            <a:r>
              <a:rPr lang="en-GB" sz="2000" b="1" dirty="0" smtClean="0">
                <a:solidFill>
                  <a:schemeClr val="tx1"/>
                </a:solidFill>
                <a:latin typeface="Arial" pitchFamily="34" charset="0"/>
                <a:cs typeface="Arial" pitchFamily="34" charset="0"/>
              </a:rPr>
              <a:t>Homepage has links to all 80 web pages</a:t>
            </a:r>
          </a:p>
          <a:p>
            <a:pPr fontAlgn="auto">
              <a:spcAft>
                <a:spcPts val="0"/>
              </a:spcAft>
              <a:buFont typeface="Arial" pitchFamily="34" charset="0"/>
              <a:buNone/>
              <a:defRPr/>
            </a:pPr>
            <a:r>
              <a:rPr lang="en-GB" sz="2000" b="1" dirty="0" smtClean="0">
                <a:solidFill>
                  <a:schemeClr val="tx1"/>
                </a:solidFill>
                <a:latin typeface="Arial" pitchFamily="34" charset="0"/>
                <a:cs typeface="Arial" pitchFamily="34" charset="0"/>
              </a:rPr>
              <a:t>Each web pages will have an audio link</a:t>
            </a:r>
          </a:p>
          <a:p>
            <a:pPr fontAlgn="auto">
              <a:spcAft>
                <a:spcPts val="0"/>
              </a:spcAft>
              <a:buFont typeface="Arial" pitchFamily="34" charset="0"/>
              <a:buNone/>
              <a:defRPr/>
            </a:pPr>
            <a:endParaRPr lang="en-GB" sz="2000" b="1" dirty="0" smtClean="0">
              <a:solidFill>
                <a:schemeClr val="tx1"/>
              </a:solidFill>
              <a:latin typeface="Arial" pitchFamily="34" charset="0"/>
              <a:cs typeface="Arial" pitchFamily="34" charset="0"/>
            </a:endParaRPr>
          </a:p>
          <a:p>
            <a:pPr fontAlgn="auto">
              <a:spcAft>
                <a:spcPts val="0"/>
              </a:spcAft>
              <a:buFont typeface="Arial" pitchFamily="34" charset="0"/>
              <a:buNone/>
              <a:defRPr/>
            </a:pPr>
            <a:r>
              <a:rPr lang="en-GB" sz="2000" b="1" dirty="0" smtClean="0">
                <a:solidFill>
                  <a:schemeClr val="tx1"/>
                </a:solidFill>
                <a:latin typeface="Arial" pitchFamily="34" charset="0"/>
                <a:cs typeface="Arial" pitchFamily="34" charset="0"/>
              </a:rPr>
              <a:t>For proposals 2,3 and 4, QR codes link to the relevant web page </a:t>
            </a:r>
          </a:p>
          <a:p>
            <a:pPr fontAlgn="auto">
              <a:spcAft>
                <a:spcPts val="0"/>
              </a:spcAft>
              <a:buFont typeface="Arial" pitchFamily="34" charset="0"/>
              <a:buNone/>
              <a:defRPr/>
            </a:pPr>
            <a:endParaRPr lang="en-GB" sz="2000" b="1" dirty="0" smtClean="0">
              <a:solidFill>
                <a:schemeClr val="tx1"/>
              </a:solidFill>
              <a:latin typeface="Arial" pitchFamily="34" charset="0"/>
              <a:cs typeface="Arial" pitchFamily="34" charset="0"/>
            </a:endParaRPr>
          </a:p>
          <a:p>
            <a:pPr fontAlgn="auto">
              <a:spcAft>
                <a:spcPts val="0"/>
              </a:spcAft>
              <a:buFont typeface="Arial" pitchFamily="34" charset="0"/>
              <a:buNone/>
              <a:defRPr/>
            </a:pPr>
            <a:r>
              <a:rPr lang="en-GB" sz="2000" b="1" dirty="0" smtClean="0">
                <a:solidFill>
                  <a:schemeClr val="tx1"/>
                </a:solidFill>
                <a:latin typeface="Arial" pitchFamily="34" charset="0"/>
                <a:cs typeface="Arial" pitchFamily="34" charset="0"/>
              </a:rPr>
              <a:t>For proposals 3 and 4,  the numbered red boxes ion the map link to </a:t>
            </a:r>
          </a:p>
          <a:p>
            <a:pPr fontAlgn="auto">
              <a:spcAft>
                <a:spcPts val="0"/>
              </a:spcAft>
              <a:buFont typeface="Arial" pitchFamily="34" charset="0"/>
              <a:buNone/>
              <a:defRPr/>
            </a:pPr>
            <a:r>
              <a:rPr lang="en-GB" sz="2000" b="1" dirty="0" smtClean="0">
                <a:solidFill>
                  <a:schemeClr val="tx1"/>
                </a:solidFill>
                <a:latin typeface="Arial" pitchFamily="34" charset="0"/>
                <a:cs typeface="Arial" pitchFamily="34" charset="0"/>
              </a:rPr>
              <a:t>the similar boxes in the title panels</a:t>
            </a:r>
          </a:p>
          <a:p>
            <a:pPr fontAlgn="auto">
              <a:spcAft>
                <a:spcPts val="0"/>
              </a:spcAft>
              <a:buFont typeface="Arial" pitchFamily="34" charset="0"/>
              <a:buNone/>
              <a:defRPr/>
            </a:pPr>
            <a:endParaRPr lang="en-GB" sz="2000" b="1" dirty="0" smtClean="0">
              <a:solidFill>
                <a:schemeClr val="tx1"/>
              </a:solidFill>
              <a:latin typeface="Arial" pitchFamily="34" charset="0"/>
              <a:cs typeface="Arial" pitchFamily="34" charset="0"/>
            </a:endParaRPr>
          </a:p>
          <a:p>
            <a:pPr fontAlgn="auto">
              <a:spcAft>
                <a:spcPts val="0"/>
              </a:spcAft>
              <a:buFont typeface="Arial" pitchFamily="34" charset="0"/>
              <a:buNone/>
              <a:defRPr/>
            </a:pPr>
            <a:r>
              <a:rPr lang="en-GB" sz="2000" b="1" dirty="0" smtClean="0">
                <a:solidFill>
                  <a:schemeClr val="tx1"/>
                </a:solidFill>
                <a:latin typeface="Arial" pitchFamily="34" charset="0"/>
                <a:cs typeface="Arial" pitchFamily="34" charset="0"/>
              </a:rPr>
              <a:t>For proposal 4, it will be particularly easy to link the map to the </a:t>
            </a:r>
          </a:p>
          <a:p>
            <a:pPr fontAlgn="auto">
              <a:spcAft>
                <a:spcPts val="0"/>
              </a:spcAft>
              <a:buFont typeface="Arial" pitchFamily="34" charset="0"/>
              <a:buNone/>
              <a:defRPr/>
            </a:pPr>
            <a:r>
              <a:rPr lang="en-GB" sz="2000" b="1" smtClean="0">
                <a:solidFill>
                  <a:schemeClr val="tx1"/>
                </a:solidFill>
                <a:latin typeface="Arial" pitchFamily="34" charset="0"/>
                <a:cs typeface="Arial" pitchFamily="34" charset="0"/>
              </a:rPr>
              <a:t>title panels </a:t>
            </a:r>
            <a:endParaRPr lang="en-GB" sz="2000" b="1" dirty="0" smtClean="0">
              <a:solidFill>
                <a:schemeClr val="tx1"/>
              </a:solidFill>
              <a:latin typeface="Arial" pitchFamily="34" charset="0"/>
              <a:cs typeface="Arial" pitchFamily="34" charset="0"/>
            </a:endParaRPr>
          </a:p>
          <a:p>
            <a:pPr fontAlgn="auto">
              <a:spcAft>
                <a:spcPts val="0"/>
              </a:spcAft>
              <a:buFont typeface="Arial" pitchFamily="34" charset="0"/>
              <a:buNone/>
              <a:defRPr/>
            </a:pPr>
            <a:r>
              <a:rPr lang="en-GB" sz="2000" b="1" dirty="0" smtClean="0">
                <a:solidFill>
                  <a:schemeClr val="tx1"/>
                </a:solidFill>
                <a:latin typeface="Arial" pitchFamily="34" charset="0"/>
                <a:cs typeface="Arial" pitchFamily="34" charset="0"/>
              </a:rPr>
              <a:t> </a:t>
            </a:r>
          </a:p>
          <a:p>
            <a:pPr fontAlgn="auto">
              <a:spcAft>
                <a:spcPts val="0"/>
              </a:spcAft>
              <a:buFont typeface="Arial" pitchFamily="34" charset="0"/>
              <a:buNone/>
              <a:defRPr/>
            </a:pPr>
            <a:endParaRPr lang="en-GB" sz="2000"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sz="2700" b="1"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b="1"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b="1"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dirty="0" smtClean="0">
              <a:solidFill>
                <a:schemeClr val="tx1"/>
              </a:solidFill>
              <a:latin typeface="Arial" pitchFamily="34" charset="0"/>
              <a:cs typeface="Arial" pitchFamily="34" charset="0"/>
            </a:endParaRPr>
          </a:p>
          <a:p>
            <a:pPr fontAlgn="auto">
              <a:spcAft>
                <a:spcPts val="0"/>
              </a:spcAft>
              <a:buFont typeface="Arial" pitchFamily="34" charset="0"/>
              <a:buNone/>
              <a:defRPr/>
            </a:pPr>
            <a:endParaRPr lang="en-GB" dirty="0">
              <a:solidFill>
                <a:schemeClr val="tx1"/>
              </a:solidFill>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itle 1"/>
          <p:cNvSpPr>
            <a:spLocks noGrp="1"/>
          </p:cNvSpPr>
          <p:nvPr>
            <p:ph type="title"/>
          </p:nvPr>
        </p:nvSpPr>
        <p:spPr/>
        <p:txBody>
          <a:bodyPr/>
          <a:lstStyle/>
          <a:p>
            <a:r>
              <a:rPr lang="en-GB" b="1" smtClean="0"/>
              <a:t>The Wall  under the Sundial</a:t>
            </a:r>
          </a:p>
        </p:txBody>
      </p:sp>
      <p:sp>
        <p:nvSpPr>
          <p:cNvPr id="3" name="Content Placeholder 2"/>
          <p:cNvSpPr>
            <a:spLocks noGrp="1"/>
          </p:cNvSpPr>
          <p:nvPr>
            <p:ph idx="1"/>
          </p:nvPr>
        </p:nvSpPr>
        <p:spPr>
          <a:xfrm>
            <a:off x="684213" y="1052513"/>
            <a:ext cx="8229600" cy="5400675"/>
          </a:xfrm>
        </p:spPr>
        <p:txBody>
          <a:bodyPr rtlCol="0">
            <a:normAutofit lnSpcReduction="10000"/>
          </a:bodyPr>
          <a:lstStyle/>
          <a:p>
            <a:pPr fontAlgn="auto">
              <a:spcAft>
                <a:spcPts val="0"/>
              </a:spcAft>
              <a:buFont typeface="Arial" pitchFamily="34" charset="0"/>
              <a:buChar char="•"/>
              <a:defRPr/>
            </a:pPr>
            <a:r>
              <a:rPr lang="en-GB" sz="2600" dirty="0" smtClean="0"/>
              <a:t>The wall at present has 3 plaques at eye level</a:t>
            </a:r>
          </a:p>
          <a:p>
            <a:pPr fontAlgn="auto">
              <a:spcAft>
                <a:spcPts val="0"/>
              </a:spcAft>
              <a:buFont typeface="Arial" pitchFamily="34" charset="0"/>
              <a:buChar char="•"/>
              <a:defRPr/>
            </a:pPr>
            <a:r>
              <a:rPr lang="en-GB" sz="2600" dirty="0" smtClean="0"/>
              <a:t>                 The Newspaper Industry</a:t>
            </a:r>
          </a:p>
          <a:p>
            <a:pPr fontAlgn="auto">
              <a:spcAft>
                <a:spcPts val="0"/>
              </a:spcAft>
              <a:buFont typeface="Arial" pitchFamily="34" charset="0"/>
              <a:buChar char="•"/>
              <a:defRPr/>
            </a:pPr>
            <a:r>
              <a:rPr lang="en-GB" sz="2600" dirty="0" smtClean="0"/>
              <a:t>                  The sundial</a:t>
            </a:r>
          </a:p>
          <a:p>
            <a:pPr fontAlgn="auto">
              <a:spcAft>
                <a:spcPts val="0"/>
              </a:spcAft>
              <a:buFont typeface="Arial" pitchFamily="34" charset="0"/>
              <a:buChar char="•"/>
              <a:defRPr/>
            </a:pPr>
            <a:r>
              <a:rPr lang="en-GB" sz="2600" dirty="0" smtClean="0"/>
              <a:t>                   The Freedom of the Press</a:t>
            </a:r>
          </a:p>
          <a:p>
            <a:pPr fontAlgn="auto">
              <a:spcAft>
                <a:spcPts val="0"/>
              </a:spcAft>
              <a:buFont typeface="Arial" pitchFamily="34" charset="0"/>
              <a:buChar char="•"/>
              <a:defRPr/>
            </a:pPr>
            <a:r>
              <a:rPr lang="en-GB" sz="2600" dirty="0" smtClean="0"/>
              <a:t>The 3 plaques are shown</a:t>
            </a:r>
            <a:r>
              <a:rPr lang="en-GB" sz="2600" dirty="0" smtClean="0">
                <a:hlinkClick r:id="rId3"/>
              </a:rPr>
              <a:t> here</a:t>
            </a:r>
            <a:r>
              <a:rPr lang="en-GB" sz="2600" dirty="0" smtClean="0"/>
              <a:t> or at https://fleetstreetheritagesundial.uk/plaques.html</a:t>
            </a:r>
          </a:p>
          <a:p>
            <a:pPr fontAlgn="auto">
              <a:spcAft>
                <a:spcPts val="0"/>
              </a:spcAft>
              <a:buFont typeface="Arial" pitchFamily="34" charset="0"/>
              <a:buNone/>
              <a:defRPr/>
            </a:pPr>
            <a:r>
              <a:rPr lang="en-GB" sz="2600" dirty="0" smtClean="0"/>
              <a:t>Proposal 1 moves these plaques to a central position above the large panel</a:t>
            </a:r>
          </a:p>
          <a:p>
            <a:pPr fontAlgn="auto">
              <a:spcAft>
                <a:spcPts val="0"/>
              </a:spcAft>
              <a:buFont typeface="Arial" pitchFamily="34" charset="0"/>
              <a:buNone/>
              <a:defRPr/>
            </a:pPr>
            <a:r>
              <a:rPr lang="en-GB" sz="2600" dirty="0" smtClean="0"/>
              <a:t>Proposals 2 and 3 leave the plaques and have four small panels in the four on the map</a:t>
            </a:r>
          </a:p>
          <a:p>
            <a:pPr fontAlgn="auto">
              <a:spcAft>
                <a:spcPts val="0"/>
              </a:spcAft>
              <a:buFont typeface="Arial" pitchFamily="34" charset="0"/>
              <a:buNone/>
              <a:defRPr/>
            </a:pPr>
            <a:r>
              <a:rPr lang="en-GB" sz="2600" dirty="0" smtClean="0"/>
              <a:t>Proposal 4 has a large central </a:t>
            </a:r>
            <a:r>
              <a:rPr lang="en-GB" sz="2600" dirty="0" err="1" smtClean="0"/>
              <a:t>TfL</a:t>
            </a:r>
            <a:r>
              <a:rPr lang="en-GB" sz="2600" dirty="0" smtClean="0"/>
              <a:t>-type map with 4 columns </a:t>
            </a:r>
            <a:r>
              <a:rPr lang="en-GB" sz="2600" dirty="0" err="1" smtClean="0"/>
              <a:t>spmilar</a:t>
            </a:r>
            <a:r>
              <a:rPr lang="en-GB" sz="2600" dirty="0" smtClean="0"/>
              <a:t> to proposal 3 grouped 2 each side of it with white squares indicating the position of each on the map</a:t>
            </a:r>
          </a:p>
          <a:p>
            <a:pPr fontAlgn="auto">
              <a:spcAft>
                <a:spcPts val="0"/>
              </a:spcAft>
              <a:buFont typeface="Arial" pitchFamily="34" charset="0"/>
              <a:buChar char="•"/>
              <a:defRPr/>
            </a:pPr>
            <a:endParaRPr lang="en-GB" sz="2600" dirty="0" smtClean="0"/>
          </a:p>
          <a:p>
            <a:pPr fontAlgn="auto">
              <a:spcAft>
                <a:spcPts val="0"/>
              </a:spcAft>
              <a:buFont typeface="Arial" pitchFamily="34" charset="0"/>
              <a:buChar char="•"/>
              <a:defRPr/>
            </a:pPr>
            <a:endParaRPr lang="en-GB" dirty="0" smtClean="0"/>
          </a:p>
          <a:p>
            <a:pPr fontAlgn="auto">
              <a:spcAft>
                <a:spcPts val="0"/>
              </a:spcAft>
              <a:buFont typeface="Arial" pitchFamily="34" charset="0"/>
              <a:buChar char="•"/>
              <a:defRPr/>
            </a:pPr>
            <a:endParaRPr lang="en-GB" dirty="0"/>
          </a:p>
        </p:txBody>
      </p:sp>
      <p:pic>
        <p:nvPicPr>
          <p:cNvPr id="4" name="~PP3391.WAV">
            <a:hlinkClick r:id="" action="ppaction://media"/>
          </p:cNvPr>
          <p:cNvPicPr>
            <a:picLocks noRot="1" noChangeAspect="1"/>
          </p:cNvPicPr>
          <p:nvPr>
            <a:wavAudioFile r:embed="rId1" name="~PP3391.WAV"/>
          </p:nvPr>
        </p:nvPicPr>
        <p:blipFill>
          <a:blip r:embed="rId4"/>
          <a:srcRect/>
          <a:stretch>
            <a:fillRect/>
          </a:stretch>
        </p:blipFill>
        <p:spPr bwMode="auto">
          <a:xfrm>
            <a:off x="8704263" y="6418263"/>
            <a:ext cx="244475" cy="24447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p:cNvSpPr>
            <a:spLocks noGrp="1"/>
          </p:cNvSpPr>
          <p:nvPr>
            <p:ph type="title"/>
          </p:nvPr>
        </p:nvSpPr>
        <p:spPr/>
        <p:txBody>
          <a:bodyPr/>
          <a:lstStyle/>
          <a:p>
            <a:r>
              <a:rPr lang="en-GB" smtClean="0"/>
              <a:t>The Wall </a:t>
            </a:r>
          </a:p>
        </p:txBody>
      </p:sp>
      <p:pic>
        <p:nvPicPr>
          <p:cNvPr id="5" name="~PP2955.WAV">
            <a:hlinkClick r:id="" action="ppaction://media"/>
          </p:cNvPr>
          <p:cNvPicPr>
            <a:picLocks noRot="1" noChangeAspect="1"/>
          </p:cNvPicPr>
          <p:nvPr>
            <a:wavAudioFile r:embed="rId1" name="~PP2955.WAV"/>
          </p:nvPr>
        </p:nvPicPr>
        <p:blipFill>
          <a:blip r:embed="rId3"/>
          <a:srcRect/>
          <a:stretch>
            <a:fillRect/>
          </a:stretch>
        </p:blipFill>
        <p:spPr bwMode="auto">
          <a:xfrm>
            <a:off x="8704263" y="6418263"/>
            <a:ext cx="244475" cy="244475"/>
          </a:xfrm>
          <a:prstGeom prst="rect">
            <a:avLst/>
          </a:prstGeom>
          <a:noFill/>
          <a:ln w="9525">
            <a:noFill/>
            <a:miter lim="800000"/>
            <a:headEnd/>
            <a:tailEnd/>
          </a:ln>
        </p:spPr>
      </p:pic>
      <p:pic>
        <p:nvPicPr>
          <p:cNvPr id="15363" name="Content Placeholder 8" descr="WallWithDimensons.png"/>
          <p:cNvPicPr>
            <a:picLocks noGrp="1" noChangeAspect="1"/>
          </p:cNvPicPr>
          <p:nvPr>
            <p:ph idx="1"/>
          </p:nvPr>
        </p:nvPicPr>
        <p:blipFill>
          <a:blip r:embed="rId4"/>
          <a:srcRect/>
          <a:stretch>
            <a:fillRect/>
          </a:stretch>
        </p:blipFill>
        <p:spPr>
          <a:xfrm>
            <a:off x="457200" y="1484313"/>
            <a:ext cx="8229600" cy="3881437"/>
          </a:xfrm>
        </p:spPr>
      </p:pic>
      <p:sp>
        <p:nvSpPr>
          <p:cNvPr id="15364" name="TextBox 9"/>
          <p:cNvSpPr txBox="1">
            <a:spLocks noChangeArrowheads="1"/>
          </p:cNvSpPr>
          <p:nvPr/>
        </p:nvSpPr>
        <p:spPr bwMode="auto">
          <a:xfrm>
            <a:off x="323850" y="5661025"/>
            <a:ext cx="8699500" cy="646113"/>
          </a:xfrm>
          <a:prstGeom prst="rect">
            <a:avLst/>
          </a:prstGeom>
          <a:noFill/>
          <a:ln w="9525">
            <a:noFill/>
            <a:miter lim="800000"/>
            <a:headEnd/>
            <a:tailEnd/>
          </a:ln>
        </p:spPr>
        <p:txBody>
          <a:bodyPr>
            <a:spAutoFit/>
          </a:bodyPr>
          <a:lstStyle/>
          <a:p>
            <a:r>
              <a:rPr lang="en-GB">
                <a:latin typeface="Calibri" pitchFamily="34" charset="0"/>
              </a:rPr>
              <a:t>The wall has the Fleet Street Heritage Sundial, which is 10 m .square, at the top, and 3 small plaques at eye level at the foot.</a:t>
            </a:r>
          </a:p>
        </p:txBody>
      </p:sp>
      <p:sp>
        <p:nvSpPr>
          <p:cNvPr id="15365" name="Rectangle 10"/>
          <p:cNvSpPr>
            <a:spLocks noChangeArrowheads="1"/>
          </p:cNvSpPr>
          <p:nvPr/>
        </p:nvSpPr>
        <p:spPr bwMode="auto">
          <a:xfrm>
            <a:off x="4032250" y="5805488"/>
            <a:ext cx="236538" cy="368300"/>
          </a:xfrm>
          <a:prstGeom prst="rect">
            <a:avLst/>
          </a:prstGeom>
          <a:noFill/>
          <a:ln w="9525">
            <a:noFill/>
            <a:miter lim="800000"/>
            <a:headEnd/>
            <a:tailEnd/>
          </a:ln>
        </p:spPr>
        <p:txBody>
          <a:bodyPr wrap="none">
            <a:spAutoFit/>
          </a:bodyPr>
          <a:lstStyle/>
          <a:p>
            <a:r>
              <a:rPr lang="en-GB">
                <a:solidFill>
                  <a:srgbClr val="000000"/>
                </a:solidFill>
                <a:latin typeface="Calibri" pitchFamily="34" charset="0"/>
              </a:rPr>
              <a:t> </a:t>
            </a:r>
            <a:endParaRPr lang="en-GB">
              <a:latin typeface="Calibri"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1"/>
          <p:cNvSpPr>
            <a:spLocks noGrp="1"/>
          </p:cNvSpPr>
          <p:nvPr>
            <p:ph type="title" idx="4294967295"/>
          </p:nvPr>
        </p:nvSpPr>
        <p:spPr>
          <a:xfrm>
            <a:off x="0" y="274638"/>
            <a:ext cx="8229600" cy="1143000"/>
          </a:xfrm>
        </p:spPr>
        <p:txBody>
          <a:bodyPr/>
          <a:lstStyle/>
          <a:p>
            <a:r>
              <a:rPr lang="en-GB" smtClean="0"/>
              <a:t>Proposal 1</a:t>
            </a:r>
          </a:p>
        </p:txBody>
      </p:sp>
      <p:pic>
        <p:nvPicPr>
          <p:cNvPr id="5" name="~PP2018.WAV">
            <a:hlinkClick r:id="" action="ppaction://media"/>
          </p:cNvPr>
          <p:cNvPicPr>
            <a:picLocks noRot="1" noChangeAspect="1"/>
          </p:cNvPicPr>
          <p:nvPr>
            <a:wavAudioFile r:embed="rId1" name="~PP2018.WAV"/>
          </p:nvPr>
        </p:nvPicPr>
        <p:blipFill>
          <a:blip r:embed="rId3"/>
          <a:srcRect/>
          <a:stretch>
            <a:fillRect/>
          </a:stretch>
        </p:blipFill>
        <p:spPr bwMode="auto">
          <a:xfrm>
            <a:off x="8704263" y="6418263"/>
            <a:ext cx="244475" cy="244475"/>
          </a:xfrm>
          <a:prstGeom prst="rect">
            <a:avLst/>
          </a:prstGeom>
          <a:noFill/>
          <a:ln w="9525">
            <a:noFill/>
            <a:miter lim="800000"/>
            <a:headEnd/>
            <a:tailEnd/>
          </a:ln>
        </p:spPr>
      </p:pic>
      <p:sp>
        <p:nvSpPr>
          <p:cNvPr id="16387" name="TextBox 6"/>
          <p:cNvSpPr txBox="1">
            <a:spLocks noChangeArrowheads="1"/>
          </p:cNvSpPr>
          <p:nvPr/>
        </p:nvSpPr>
        <p:spPr bwMode="auto">
          <a:xfrm>
            <a:off x="468313" y="3429000"/>
            <a:ext cx="7775575" cy="2586038"/>
          </a:xfrm>
          <a:prstGeom prst="rect">
            <a:avLst/>
          </a:prstGeom>
          <a:noFill/>
          <a:ln w="9525">
            <a:noFill/>
            <a:miter lim="800000"/>
            <a:headEnd/>
            <a:tailEnd/>
          </a:ln>
        </p:spPr>
        <p:txBody>
          <a:bodyPr>
            <a:spAutoFit/>
          </a:bodyPr>
          <a:lstStyle/>
          <a:p>
            <a:r>
              <a:rPr lang="en-GB" b="1">
                <a:latin typeface="Calibri" pitchFamily="34" charset="0"/>
              </a:rPr>
              <a:t>Four large panels  (left one only shown above and on next slide) each consisting of 2 rows of 7 portrait  300 x 450 tiles, so the panel measures 900h x 2100w)</a:t>
            </a:r>
          </a:p>
          <a:p>
            <a:endParaRPr lang="en-GB" b="1">
              <a:latin typeface="Calibri" pitchFamily="34" charset="0"/>
            </a:endParaRPr>
          </a:p>
          <a:p>
            <a:r>
              <a:rPr lang="en-GB" b="1">
                <a:latin typeface="Calibri" pitchFamily="34" charset="0"/>
              </a:rPr>
              <a:t>The four panels could be joined up to give a continuous map of Fleet Street measuring 900 x 8400. In this case, the three existing plaques could be put in a row along the top)</a:t>
            </a:r>
          </a:p>
          <a:p>
            <a:endParaRPr lang="en-GB" b="1">
              <a:latin typeface="Calibri" pitchFamily="34" charset="0"/>
            </a:endParaRPr>
          </a:p>
          <a:p>
            <a:r>
              <a:rPr lang="en-GB" b="1">
                <a:latin typeface="Calibri" pitchFamily="34" charset="0"/>
              </a:rPr>
              <a:t>Or the 3 pl aques could be put in a vertical column, measuring 900h x 450  </a:t>
            </a:r>
          </a:p>
          <a:p>
            <a:r>
              <a:rPr lang="en-GB" b="1">
                <a:latin typeface="Calibri" pitchFamily="34" charset="0"/>
              </a:rPr>
              <a:t>(see next page for detail of the left hand panel)</a:t>
            </a:r>
          </a:p>
        </p:txBody>
      </p:sp>
      <p:pic>
        <p:nvPicPr>
          <p:cNvPr id="16388" name="Picture 7" descr="muralLong.png"/>
          <p:cNvPicPr>
            <a:picLocks noChangeAspect="1"/>
          </p:cNvPicPr>
          <p:nvPr/>
        </p:nvPicPr>
        <p:blipFill>
          <a:blip r:embed="rId4"/>
          <a:srcRect/>
          <a:stretch>
            <a:fillRect/>
          </a:stretch>
        </p:blipFill>
        <p:spPr bwMode="auto">
          <a:xfrm>
            <a:off x="0" y="1341438"/>
            <a:ext cx="9144000" cy="963612"/>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r>
              <a:rPr lang="en-GB" smtClean="0"/>
              <a:t>Proposal 1 (left  section)</a:t>
            </a:r>
          </a:p>
        </p:txBody>
      </p:sp>
      <p:pic>
        <p:nvPicPr>
          <p:cNvPr id="17410" name="Content Placeholder 3" descr="mural.jpg"/>
          <p:cNvPicPr>
            <a:picLocks noGrp="1" noChangeAspect="1"/>
          </p:cNvPicPr>
          <p:nvPr>
            <p:ph idx="1"/>
          </p:nvPr>
        </p:nvPicPr>
        <p:blipFill>
          <a:blip r:embed="rId3"/>
          <a:srcRect/>
          <a:stretch>
            <a:fillRect/>
          </a:stretch>
        </p:blipFill>
        <p:spPr>
          <a:xfrm>
            <a:off x="457200" y="2122488"/>
            <a:ext cx="8229600" cy="3481387"/>
          </a:xfrm>
        </p:spPr>
      </p:pic>
      <p:pic>
        <p:nvPicPr>
          <p:cNvPr id="5" name="~PP1174.WAV">
            <a:hlinkClick r:id="" action="ppaction://media"/>
          </p:cNvPr>
          <p:cNvPicPr>
            <a:picLocks noRot="1" noChangeAspect="1"/>
          </p:cNvPicPr>
          <p:nvPr>
            <a:wavAudioFile r:embed="rId1" name="~PP1174.WAV"/>
          </p:nvPr>
        </p:nvPicPr>
        <p:blipFill>
          <a:blip r:embed="rId4"/>
          <a:srcRect/>
          <a:stretch>
            <a:fillRect/>
          </a:stretch>
        </p:blipFill>
        <p:spPr bwMode="auto">
          <a:xfrm>
            <a:off x="8704263" y="6418263"/>
            <a:ext cx="244475" cy="244475"/>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3" descr="61FleetStreetWallWithLargPanels.png"/>
          <p:cNvPicPr>
            <a:picLocks noChangeAspect="1"/>
          </p:cNvPicPr>
          <p:nvPr/>
        </p:nvPicPr>
        <p:blipFill>
          <a:blip r:embed="rId2"/>
          <a:srcRect/>
          <a:stretch>
            <a:fillRect/>
          </a:stretch>
        </p:blipFill>
        <p:spPr bwMode="auto">
          <a:xfrm>
            <a:off x="0" y="1736725"/>
            <a:ext cx="9144000" cy="3384550"/>
          </a:xfrm>
          <a:prstGeom prst="rect">
            <a:avLst/>
          </a:prstGeom>
          <a:noFill/>
          <a:ln w="9525">
            <a:noFill/>
            <a:miter lim="800000"/>
            <a:headEnd/>
            <a:tailEnd/>
          </a:ln>
        </p:spPr>
      </p:pic>
      <p:sp>
        <p:nvSpPr>
          <p:cNvPr id="18434" name="TextBox 4"/>
          <p:cNvSpPr txBox="1">
            <a:spLocks noChangeArrowheads="1"/>
          </p:cNvSpPr>
          <p:nvPr/>
        </p:nvSpPr>
        <p:spPr bwMode="auto">
          <a:xfrm>
            <a:off x="1331913" y="908050"/>
            <a:ext cx="5665787" cy="554038"/>
          </a:xfrm>
          <a:prstGeom prst="rect">
            <a:avLst/>
          </a:prstGeom>
          <a:noFill/>
          <a:ln w="9525">
            <a:noFill/>
            <a:miter lim="800000"/>
            <a:headEnd/>
            <a:tailEnd/>
          </a:ln>
        </p:spPr>
        <p:txBody>
          <a:bodyPr wrap="none">
            <a:spAutoFit/>
          </a:bodyPr>
          <a:lstStyle/>
          <a:p>
            <a:r>
              <a:rPr lang="en-GB" sz="3000"/>
              <a:t>Artist’s impression of Proposal 1</a:t>
            </a:r>
          </a:p>
        </p:txBody>
      </p:sp>
      <p:pic>
        <p:nvPicPr>
          <p:cNvPr id="18435" name="Picture 5" descr="FSH_MAPPANEL_2.jpg"/>
          <p:cNvPicPr>
            <a:picLocks noChangeAspect="1"/>
          </p:cNvPicPr>
          <p:nvPr/>
        </p:nvPicPr>
        <p:blipFill>
          <a:blip r:embed="rId3"/>
          <a:srcRect/>
          <a:stretch>
            <a:fillRect/>
          </a:stretch>
        </p:blipFill>
        <p:spPr bwMode="auto">
          <a:xfrm>
            <a:off x="457200" y="1485900"/>
            <a:ext cx="8229600" cy="38862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7" name="Picture 1" descr="BookStackVer6.png"/>
          <p:cNvPicPr>
            <a:picLocks noChangeAspect="1"/>
          </p:cNvPicPr>
          <p:nvPr/>
        </p:nvPicPr>
        <p:blipFill>
          <a:blip r:embed="rId3"/>
          <a:srcRect/>
          <a:stretch>
            <a:fillRect/>
          </a:stretch>
        </p:blipFill>
        <p:spPr bwMode="auto">
          <a:xfrm>
            <a:off x="1547813" y="0"/>
            <a:ext cx="4752975" cy="6403975"/>
          </a:xfrm>
          <a:prstGeom prst="rect">
            <a:avLst/>
          </a:prstGeom>
          <a:noFill/>
          <a:ln w="9525">
            <a:noFill/>
            <a:miter lim="800000"/>
            <a:headEnd/>
            <a:tailEnd/>
          </a:ln>
        </p:spPr>
      </p:pic>
      <p:pic>
        <p:nvPicPr>
          <p:cNvPr id="3" name="~PP3723.WAV">
            <a:hlinkClick r:id="" action="ppaction://media"/>
          </p:cNvPr>
          <p:cNvPicPr>
            <a:picLocks noRot="1" noChangeAspect="1"/>
          </p:cNvPicPr>
          <p:nvPr>
            <a:wavAudioFile r:embed="rId1" name="~PP3723.WAV"/>
          </p:nvPr>
        </p:nvPicPr>
        <p:blipFill>
          <a:blip r:embed="rId4"/>
          <a:srcRect/>
          <a:stretch>
            <a:fillRect/>
          </a:stretch>
        </p:blipFill>
        <p:spPr bwMode="auto">
          <a:xfrm>
            <a:off x="8704263" y="6418263"/>
            <a:ext cx="244475" cy="244475"/>
          </a:xfrm>
          <a:prstGeom prst="rect">
            <a:avLst/>
          </a:prstGeom>
          <a:noFill/>
          <a:ln w="9525">
            <a:noFill/>
            <a:miter lim="800000"/>
            <a:headEnd/>
            <a:tailEnd/>
          </a:ln>
        </p:spPr>
      </p:pic>
      <p:sp>
        <p:nvSpPr>
          <p:cNvPr id="19459" name="TextBox 3"/>
          <p:cNvSpPr txBox="1">
            <a:spLocks noChangeArrowheads="1"/>
          </p:cNvSpPr>
          <p:nvPr/>
        </p:nvSpPr>
        <p:spPr bwMode="auto">
          <a:xfrm>
            <a:off x="6516688" y="2636838"/>
            <a:ext cx="2886075" cy="2862262"/>
          </a:xfrm>
          <a:prstGeom prst="rect">
            <a:avLst/>
          </a:prstGeom>
          <a:noFill/>
          <a:ln w="9525">
            <a:noFill/>
            <a:miter lim="800000"/>
            <a:headEnd/>
            <a:tailEnd/>
          </a:ln>
        </p:spPr>
        <p:txBody>
          <a:bodyPr>
            <a:spAutoFit/>
          </a:bodyPr>
          <a:lstStyle/>
          <a:p>
            <a:r>
              <a:rPr lang="en-GB" b="1">
                <a:latin typeface="Calibri" pitchFamily="34" charset="0"/>
              </a:rPr>
              <a:t>Proposal 2</a:t>
            </a:r>
          </a:p>
          <a:p>
            <a:endParaRPr lang="en-GB" b="1">
              <a:latin typeface="Calibri" pitchFamily="34" charset="0"/>
            </a:endParaRPr>
          </a:p>
          <a:p>
            <a:r>
              <a:rPr lang="en-GB" b="1">
                <a:latin typeface="Calibri" pitchFamily="34" charset="0"/>
              </a:rPr>
              <a:t>4 panels measuring 900 w x 600 h(2 landscape tiles ea)</a:t>
            </a:r>
          </a:p>
          <a:p>
            <a:endParaRPr lang="en-GB" b="1">
              <a:latin typeface="Calibri" pitchFamily="34" charset="0"/>
            </a:endParaRPr>
          </a:p>
          <a:p>
            <a:r>
              <a:rPr lang="en-GB" b="1">
                <a:latin typeface="Calibri" pitchFamily="34" charset="0"/>
              </a:rPr>
              <a:t>All titles will  have  a QR </a:t>
            </a:r>
          </a:p>
          <a:p>
            <a:r>
              <a:rPr lang="en-GB" b="1">
                <a:latin typeface="Calibri" pitchFamily="34" charset="0"/>
              </a:rPr>
              <a:t>code  linking directly</a:t>
            </a:r>
          </a:p>
          <a:p>
            <a:r>
              <a:rPr lang="en-GB" b="1">
                <a:latin typeface="Calibri" pitchFamily="34" charset="0"/>
              </a:rPr>
              <a:t>To the web page on that</a:t>
            </a:r>
          </a:p>
          <a:p>
            <a:r>
              <a:rPr lang="en-GB" b="1">
                <a:latin typeface="Calibri" pitchFamily="34" charset="0"/>
              </a:rPr>
              <a:t>subject (as shown for</a:t>
            </a:r>
          </a:p>
          <a:p>
            <a:r>
              <a:rPr lang="en-GB" b="1">
                <a:latin typeface="Calibri" pitchFamily="34" charset="0"/>
              </a:rPr>
              <a:t>The top 4 titles)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showWhenStopped="0">
                <p:cTn id="7" fill="hold" display="0">
                  <p:stCondLst>
                    <p:cond delay="indefinite"/>
                  </p:stCondLst>
                  <p:endCondLst>
                    <p:cond evt="onPrev" delay="0">
                      <p:tgtEl>
                        <p:sldTgt/>
                      </p:tgtEl>
                    </p:cond>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1" descr="BookStackVer7.png"/>
          <p:cNvPicPr>
            <a:picLocks noChangeAspect="1"/>
          </p:cNvPicPr>
          <p:nvPr/>
        </p:nvPicPr>
        <p:blipFill>
          <a:blip r:embed="rId2"/>
          <a:srcRect/>
          <a:stretch>
            <a:fillRect/>
          </a:stretch>
        </p:blipFill>
        <p:spPr bwMode="auto">
          <a:xfrm>
            <a:off x="1403350" y="84138"/>
            <a:ext cx="4513263" cy="6773862"/>
          </a:xfrm>
          <a:prstGeom prst="rect">
            <a:avLst/>
          </a:prstGeom>
          <a:noFill/>
          <a:ln w="9525">
            <a:noFill/>
            <a:miter lim="800000"/>
            <a:headEnd/>
            <a:tailEnd/>
          </a:ln>
        </p:spPr>
      </p:pic>
      <p:sp>
        <p:nvSpPr>
          <p:cNvPr id="20482" name="TextBox 2"/>
          <p:cNvSpPr txBox="1">
            <a:spLocks noChangeArrowheads="1"/>
          </p:cNvSpPr>
          <p:nvPr/>
        </p:nvSpPr>
        <p:spPr bwMode="auto">
          <a:xfrm>
            <a:off x="6300788" y="2636838"/>
            <a:ext cx="2305050" cy="923925"/>
          </a:xfrm>
          <a:prstGeom prst="rect">
            <a:avLst/>
          </a:prstGeom>
          <a:noFill/>
          <a:ln w="9525">
            <a:noFill/>
            <a:miter lim="800000"/>
            <a:headEnd/>
            <a:tailEnd/>
          </a:ln>
        </p:spPr>
        <p:txBody>
          <a:bodyPr wrap="none">
            <a:spAutoFit/>
          </a:bodyPr>
          <a:lstStyle/>
          <a:p>
            <a:r>
              <a:rPr lang="en-GB" b="1">
                <a:latin typeface="Calibri" pitchFamily="34" charset="0"/>
              </a:rPr>
              <a:t>Alternative Proposal 2</a:t>
            </a:r>
          </a:p>
          <a:p>
            <a:endParaRPr lang="en-GB" b="1">
              <a:latin typeface="Calibri" pitchFamily="34" charset="0"/>
            </a:endParaRPr>
          </a:p>
          <a:p>
            <a:r>
              <a:rPr lang="en-GB" b="1">
                <a:latin typeface="Calibri" pitchFamily="34" charset="0"/>
              </a:rPr>
              <a:t>With Heritage title</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5" name="Picture 1" descr="61FleetStreetWallWithBookStack.png"/>
          <p:cNvPicPr>
            <a:picLocks noChangeAspect="1"/>
          </p:cNvPicPr>
          <p:nvPr/>
        </p:nvPicPr>
        <p:blipFill>
          <a:blip r:embed="rId2"/>
          <a:srcRect/>
          <a:stretch>
            <a:fillRect/>
          </a:stretch>
        </p:blipFill>
        <p:spPr bwMode="auto">
          <a:xfrm>
            <a:off x="395288" y="1628775"/>
            <a:ext cx="8172450" cy="4376738"/>
          </a:xfrm>
          <a:prstGeom prst="rect">
            <a:avLst/>
          </a:prstGeom>
          <a:noFill/>
          <a:ln w="9525">
            <a:noFill/>
            <a:miter lim="800000"/>
            <a:headEnd/>
            <a:tailEnd/>
          </a:ln>
        </p:spPr>
      </p:pic>
      <p:sp>
        <p:nvSpPr>
          <p:cNvPr id="21506" name="TextBox 2"/>
          <p:cNvSpPr txBox="1">
            <a:spLocks noChangeArrowheads="1"/>
          </p:cNvSpPr>
          <p:nvPr/>
        </p:nvSpPr>
        <p:spPr bwMode="auto">
          <a:xfrm>
            <a:off x="1692275" y="908050"/>
            <a:ext cx="5665788" cy="831850"/>
          </a:xfrm>
          <a:prstGeom prst="rect">
            <a:avLst/>
          </a:prstGeom>
          <a:noFill/>
          <a:ln w="9525">
            <a:noFill/>
            <a:miter lim="800000"/>
            <a:headEnd/>
            <a:tailEnd/>
          </a:ln>
        </p:spPr>
        <p:txBody>
          <a:bodyPr wrap="none">
            <a:spAutoFit/>
          </a:bodyPr>
          <a:lstStyle/>
          <a:p>
            <a:r>
              <a:rPr lang="en-GB" sz="3000"/>
              <a:t>Artist’s impression of Proposal 2</a:t>
            </a:r>
          </a:p>
          <a:p>
            <a:endParaRPr lang="en-GB"/>
          </a:p>
        </p:txBody>
      </p:sp>
      <p:sp>
        <p:nvSpPr>
          <p:cNvPr id="21507" name="TextBox 3"/>
          <p:cNvSpPr txBox="1">
            <a:spLocks noChangeArrowheads="1"/>
          </p:cNvSpPr>
          <p:nvPr/>
        </p:nvSpPr>
        <p:spPr bwMode="auto">
          <a:xfrm>
            <a:off x="3779838" y="6308725"/>
            <a:ext cx="2768600" cy="369888"/>
          </a:xfrm>
          <a:prstGeom prst="rect">
            <a:avLst/>
          </a:prstGeom>
          <a:noFill/>
          <a:ln w="9525">
            <a:noFill/>
            <a:miter lim="800000"/>
            <a:headEnd/>
            <a:tailEnd/>
          </a:ln>
        </p:spPr>
        <p:txBody>
          <a:bodyPr wrap="none">
            <a:spAutoFit/>
          </a:bodyPr>
          <a:lstStyle/>
          <a:p>
            <a:r>
              <a:rPr lang="en-GB">
                <a:latin typeface="Calibri" pitchFamily="34" charset="0"/>
              </a:rPr>
              <a:t>Proposal 3 would be similar</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7617</TotalTime>
  <Words>576</Words>
  <Application>Microsoft Office PowerPoint</Application>
  <PresentationFormat>On-screen Show (4:3)</PresentationFormat>
  <Paragraphs>93</Paragraphs>
  <Slides>16</Slides>
  <Notes>0</Notes>
  <HiddenSlides>0</HiddenSlides>
  <MMClips>7</MMClips>
  <ScaleCrop>false</ScaleCrop>
  <HeadingPairs>
    <vt:vector size="6" baseType="variant">
      <vt:variant>
        <vt:lpstr>Fonts Used</vt:lpstr>
      </vt:variant>
      <vt:variant>
        <vt:i4>2</vt:i4>
      </vt:variant>
      <vt:variant>
        <vt:lpstr>Design Template</vt:lpstr>
      </vt:variant>
      <vt:variant>
        <vt:i4>1</vt:i4>
      </vt:variant>
      <vt:variant>
        <vt:lpstr>Slide Titles</vt:lpstr>
      </vt:variant>
      <vt:variant>
        <vt:i4>16</vt:i4>
      </vt:variant>
    </vt:vector>
  </HeadingPairs>
  <TitlesOfParts>
    <vt:vector size="19" baseType="lpstr">
      <vt:lpstr>Calibri</vt:lpstr>
      <vt:lpstr>Arial</vt:lpstr>
      <vt:lpstr>Office Theme</vt:lpstr>
      <vt:lpstr>Fleet Street Heritage CIC</vt:lpstr>
      <vt:lpstr>The Wall  under the Sundial</vt:lpstr>
      <vt:lpstr>The Wall </vt:lpstr>
      <vt:lpstr>Proposal 1</vt:lpstr>
      <vt:lpstr>Proposal 1 (left  section)</vt:lpstr>
      <vt:lpstr>Slide 6</vt:lpstr>
      <vt:lpstr>Slide 7</vt:lpstr>
      <vt:lpstr>Slide 8</vt:lpstr>
      <vt:lpstr>Slide 9</vt:lpstr>
      <vt:lpstr>Slide 10</vt:lpstr>
      <vt:lpstr>Slide 11</vt:lpstr>
      <vt:lpstr>Slide 12</vt:lpstr>
      <vt:lpstr>Slide 13</vt:lpstr>
      <vt:lpstr>Slide 14</vt:lpstr>
      <vt:lpstr>Slide 15</vt:lpstr>
      <vt:lpstr>Ease of navigation &amp; audio</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Fleet Street Heritage CIC</dc:title>
  <dc:creator>Piers</dc:creator>
  <cp:lastModifiedBy>Windows User</cp:lastModifiedBy>
  <cp:revision>161</cp:revision>
  <dcterms:created xsi:type="dcterms:W3CDTF">2024-06-18T13:20:19Z</dcterms:created>
  <dcterms:modified xsi:type="dcterms:W3CDTF">2024-08-06T17:34:47Z</dcterms:modified>
</cp:coreProperties>
</file>